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ov" ContentType="video/quicktime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93" r:id="rId5"/>
    <p:sldId id="299" r:id="rId6"/>
    <p:sldId id="294" r:id="rId7"/>
    <p:sldId id="300" r:id="rId8"/>
    <p:sldId id="260" r:id="rId9"/>
    <p:sldId id="261" r:id="rId10"/>
    <p:sldId id="296" r:id="rId11"/>
    <p:sldId id="262" r:id="rId12"/>
    <p:sldId id="276" r:id="rId13"/>
    <p:sldId id="277" r:id="rId14"/>
    <p:sldId id="264" r:id="rId15"/>
    <p:sldId id="278" r:id="rId16"/>
    <p:sldId id="287" r:id="rId17"/>
    <p:sldId id="288" r:id="rId18"/>
    <p:sldId id="297" r:id="rId19"/>
    <p:sldId id="290" r:id="rId20"/>
    <p:sldId id="280" r:id="rId21"/>
    <p:sldId id="281" r:id="rId22"/>
    <p:sldId id="284" r:id="rId23"/>
    <p:sldId id="283" r:id="rId24"/>
    <p:sldId id="285" r:id="rId25"/>
    <p:sldId id="291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56233-ECD0-487A-A10E-74B75F3BD0F7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CCBD-8AC6-473A-88FA-4596D623D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Factors involve in the flight</a:t>
            </a:r>
            <a:r>
              <a:rPr lang="en-US" baseline="0" dirty="0" smtClean="0"/>
              <a:t> distance for</a:t>
            </a:r>
            <a:r>
              <a:rPr lang="en-US" dirty="0" smtClean="0"/>
              <a:t> falling from height analysis   initial velocity, launch angle, height, air drag, wind given that the jumping point at the edge of a cliff or building</a:t>
            </a:r>
            <a:r>
              <a:rPr lang="en-US" baseline="0" dirty="0" smtClean="0"/>
              <a:t> or ledge.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ตัวเลขที่อยู่ข้างหน้าการกระทำ</a:t>
            </a:r>
            <a:r>
              <a:rPr lang="th-TH" baseline="0" dirty="0" smtClean="0"/>
              <a:t> เช่น 4.0 </a:t>
            </a:r>
            <a:r>
              <a:rPr lang="en-US" baseline="0" dirty="0" smtClean="0"/>
              <a:t>m dive </a:t>
            </a:r>
            <a:r>
              <a:rPr lang="th-TH" baseline="0" dirty="0" smtClean="0"/>
              <a:t>หมายถึง </a:t>
            </a:r>
            <a:r>
              <a:rPr lang="en-US" baseline="0" dirty="0" smtClean="0"/>
              <a:t>subject </a:t>
            </a:r>
            <a:r>
              <a:rPr lang="th-TH" baseline="0" dirty="0" smtClean="0"/>
              <a:t>การวิ่งมาก่อนด้วยระยะทางที่เขียนไว้ จากนั้นทำการ </a:t>
            </a:r>
            <a:r>
              <a:rPr lang="en-US" baseline="0" dirty="0" smtClean="0"/>
              <a:t>dive (head first) , jump </a:t>
            </a:r>
            <a:r>
              <a:rPr lang="th-TH" baseline="0" dirty="0" smtClean="0"/>
              <a:t>ลงไปในสระ</a:t>
            </a:r>
          </a:p>
          <a:p>
            <a:r>
              <a:rPr lang="th-TH" baseline="0" dirty="0" smtClean="0"/>
              <a:t>จากข้อมูลจะเห็นว่า </a:t>
            </a:r>
            <a:r>
              <a:rPr lang="en-US" baseline="0" dirty="0" smtClean="0"/>
              <a:t>horizontal speed </a:t>
            </a:r>
            <a:r>
              <a:rPr lang="th-TH" baseline="0" dirty="0" smtClean="0"/>
              <a:t>มากกว่า </a:t>
            </a:r>
            <a:r>
              <a:rPr lang="en-US" baseline="0" dirty="0" smtClean="0"/>
              <a:t>paper </a:t>
            </a:r>
            <a:r>
              <a:rPr lang="th-TH" baseline="0" dirty="0" smtClean="0"/>
              <a:t>ที่แล้วสำหรับ </a:t>
            </a:r>
            <a:r>
              <a:rPr lang="en-US" baseline="0" dirty="0" smtClean="0"/>
              <a:t>standing jump ( 2.7 m/s) </a:t>
            </a:r>
            <a:r>
              <a:rPr lang="th-TH" baseline="0" dirty="0" smtClean="0"/>
              <a:t>ทั้งสิ้น เพราะกรณีนี้มีการวิ่งมาก่อน แต่ค่าก็ไม่เกิน 9 </a:t>
            </a:r>
            <a:r>
              <a:rPr lang="en-US" baseline="0" dirty="0" smtClean="0"/>
              <a:t>m/s (</a:t>
            </a:r>
            <a:r>
              <a:rPr lang="th-TH" baseline="0" dirty="0" smtClean="0"/>
              <a:t>ค่าขอบเขตของ</a:t>
            </a:r>
          </a:p>
          <a:p>
            <a:r>
              <a:rPr lang="en-US" baseline="0" dirty="0" smtClean="0"/>
              <a:t>Horizontal speed </a:t>
            </a:r>
            <a:r>
              <a:rPr lang="th-TH" baseline="0" dirty="0" smtClean="0"/>
              <a:t>จาก </a:t>
            </a:r>
            <a:r>
              <a:rPr lang="en-US" baseline="0" dirty="0" smtClean="0"/>
              <a:t>running jump </a:t>
            </a:r>
            <a:r>
              <a:rPr lang="th-TH" baseline="0" dirty="0" smtClean="0"/>
              <a:t>ในตอนที่แล้ว</a:t>
            </a:r>
            <a:r>
              <a:rPr lang="en-US" baseline="0" dirty="0" smtClean="0"/>
              <a:t>)</a:t>
            </a:r>
            <a:endParaRPr lang="th-TH" baseline="0" dirty="0" smtClean="0"/>
          </a:p>
          <a:p>
            <a:r>
              <a:rPr lang="th-TH" baseline="0" dirty="0" smtClean="0"/>
              <a:t>ระยะทางวิ่งที่ไกลขึ้นทำให้ค่า </a:t>
            </a:r>
            <a:r>
              <a:rPr lang="en-US" baseline="0" dirty="0" smtClean="0"/>
              <a:t>initial horizontal speed </a:t>
            </a:r>
            <a:r>
              <a:rPr lang="th-TH" baseline="0" dirty="0" smtClean="0"/>
              <a:t>มากขึ้น</a:t>
            </a:r>
            <a:endParaRPr lang="en-US" baseline="0" dirty="0" smtClean="0"/>
          </a:p>
          <a:p>
            <a:r>
              <a:rPr lang="th-TH" baseline="0" dirty="0" smtClean="0"/>
              <a:t>สังเกตว่า </a:t>
            </a:r>
            <a:r>
              <a:rPr lang="en-US" baseline="0" dirty="0" smtClean="0"/>
              <a:t>running 20 m </a:t>
            </a:r>
            <a:r>
              <a:rPr lang="th-TH" baseline="0" dirty="0" smtClean="0"/>
              <a:t>แบบ </a:t>
            </a:r>
            <a:r>
              <a:rPr lang="en-US" baseline="0" dirty="0" smtClean="0"/>
              <a:t>sprint </a:t>
            </a:r>
            <a:r>
              <a:rPr lang="th-TH" baseline="0" dirty="0" smtClean="0"/>
              <a:t>ให้ค่าความเร็วต้นสูงสุดที่ ประมาณ </a:t>
            </a:r>
            <a:r>
              <a:rPr lang="en-US" baseline="0" dirty="0" smtClean="0"/>
              <a:t>6.5 m/s </a:t>
            </a:r>
            <a:r>
              <a:rPr lang="th-TH" baseline="0" dirty="0" smtClean="0"/>
              <a:t>ซึ่งต่ำกว่าตอนที่แล้วที่ได้ </a:t>
            </a:r>
            <a:r>
              <a:rPr lang="en-US" baseline="0" dirty="0" smtClean="0"/>
              <a:t>max speed 9.2 m/s </a:t>
            </a:r>
            <a:r>
              <a:rPr lang="th-TH" baseline="0" dirty="0" smtClean="0"/>
              <a:t>เนื่องจากในตอนที่แล้วหลังจากวิ่งก็มีการกระโดยด้วย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6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 err="1" smtClean="0"/>
              <a:t>ฆาตรกรรม</a:t>
            </a:r>
            <a:r>
              <a:rPr lang="th-TH" dirty="0" smtClean="0"/>
              <a:t>แบบทุ่ม</a:t>
            </a:r>
            <a:r>
              <a:rPr lang="th-TH" baseline="0" dirty="0" smtClean="0"/>
              <a:t> ทำให้ได้ความเร็วต้นที่มากกว่า 2.7 </a:t>
            </a:r>
            <a:r>
              <a:rPr lang="en-US" baseline="0" dirty="0" smtClean="0"/>
              <a:t>m/s </a:t>
            </a:r>
            <a:r>
              <a:rPr lang="th-TH" baseline="0" dirty="0" smtClean="0"/>
              <a:t>ทำให้ต้องพิจารณาว่าถ้าพบความเร็ว </a:t>
            </a:r>
            <a:r>
              <a:rPr lang="en-US" baseline="0" dirty="0" smtClean="0"/>
              <a:t>&gt; 2.7 m/s </a:t>
            </a:r>
            <a:r>
              <a:rPr lang="th-TH" baseline="0" dirty="0" smtClean="0"/>
              <a:t>อาจต้องคิดถึงทั้ง </a:t>
            </a:r>
            <a:r>
              <a:rPr lang="en-US" baseline="0" dirty="0" smtClean="0"/>
              <a:t>suicide </a:t>
            </a:r>
            <a:r>
              <a:rPr lang="th-TH" baseline="0" dirty="0" smtClean="0"/>
              <a:t>และ </a:t>
            </a:r>
            <a:r>
              <a:rPr lang="en-US" baseline="0" dirty="0" smtClean="0"/>
              <a:t>homicide</a:t>
            </a:r>
          </a:p>
          <a:p>
            <a:r>
              <a:rPr lang="th-TH" baseline="0" dirty="0" smtClean="0"/>
              <a:t>ด้วยเหตุที่ความเร็วต้นในช่วง 2.7 – 9.15 </a:t>
            </a:r>
            <a:r>
              <a:rPr lang="en-US" baseline="0" dirty="0" smtClean="0"/>
              <a:t>m/s </a:t>
            </a:r>
            <a:r>
              <a:rPr lang="th-TH" baseline="0" dirty="0" smtClean="0"/>
              <a:t>สาเหตุอาจเป็นไปได้ทั้ง </a:t>
            </a:r>
            <a:r>
              <a:rPr lang="en-US" baseline="0" dirty="0" smtClean="0"/>
              <a:t>suicide </a:t>
            </a:r>
            <a:r>
              <a:rPr lang="th-TH" baseline="0" dirty="0" smtClean="0"/>
              <a:t>และ </a:t>
            </a:r>
            <a:r>
              <a:rPr lang="en-US" baseline="0" dirty="0" smtClean="0"/>
              <a:t>homicide </a:t>
            </a:r>
            <a:r>
              <a:rPr lang="th-TH" baseline="0" dirty="0" smtClean="0"/>
              <a:t>ต้องพิจารณาหลักฐานอื่นประกอบ เช่น เส้นทางในการวิ่งก่อนตก แรงจูงใจ ท่าทางของการกระทำ เป็นต้น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3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AF1BD-749C-479E-80A6-9EAFF884F26F}" type="slidenum">
              <a:rPr lang="en-US" altLang="en-US"/>
              <a:pPr/>
              <a:t>22</a:t>
            </a:fld>
            <a:endParaRPr lang="th-TH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</a:t>
            </a:r>
            <a:r>
              <a:rPr lang="en-US" altLang="en-US" baseline="0" dirty="0" smtClean="0"/>
              <a:t> launch angle cannot be determined from crime scene evidence, and hence there will be a small uncertainty in estimating the launch speed.</a:t>
            </a:r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248370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space available at the launching point L is just 5 m. This is not enough for a victim to gain an initial velocity of 4.8 m/s.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7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5B55F-0137-4289-A8CE-5E0C9B8DB455}" type="slidenum">
              <a:rPr lang="en-US" altLang="en-US"/>
              <a:pPr/>
              <a:t>24</a:t>
            </a:fld>
            <a:endParaRPr lang="th-TH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Subject </a:t>
            </a:r>
            <a:r>
              <a:rPr lang="th-TH" altLang="en-US" dirty="0"/>
              <a:t>ในที่นี้คือตำรวจหญิงที่ถูกนำมาทดสอบหาอัตราเร็วตาม</a:t>
            </a:r>
            <a:r>
              <a:rPr lang="th-TH" altLang="en-US" dirty="0" smtClean="0"/>
              <a:t>สถานการณ์</a:t>
            </a:r>
            <a:r>
              <a:rPr lang="th-TH" altLang="en-US" dirty="0"/>
              <a:t>ต่าง ๆ ที่คาดว่าจะเกิดขึ้น ซึ่งไม่พบว่าไม่ว่าจะเป็นการกระโดด แบบเอาขาลงก่อน </a:t>
            </a:r>
            <a:r>
              <a:rPr lang="en-US" altLang="en-US" dirty="0"/>
              <a:t>(jump) </a:t>
            </a:r>
            <a:r>
              <a:rPr lang="th-TH" altLang="en-US" dirty="0"/>
              <a:t>หรือเอาหัวลงก่อน </a:t>
            </a:r>
            <a:r>
              <a:rPr lang="en-US" altLang="en-US" dirty="0"/>
              <a:t>(dive) </a:t>
            </a:r>
            <a:r>
              <a:rPr lang="th-TH" altLang="en-US" dirty="0"/>
              <a:t>ตราบใดที่มีระยะทางให้ </a:t>
            </a:r>
            <a:r>
              <a:rPr lang="en-US" altLang="en-US" dirty="0"/>
              <a:t>take off  </a:t>
            </a:r>
            <a:r>
              <a:rPr lang="th-TH" altLang="en-US" dirty="0"/>
              <a:t>ไม่เกิน </a:t>
            </a:r>
            <a:r>
              <a:rPr lang="en-US" altLang="en-US" dirty="0"/>
              <a:t>5 m </a:t>
            </a:r>
            <a:r>
              <a:rPr lang="th-TH" altLang="en-US" dirty="0"/>
              <a:t>ก็จะไม่ได้อัตราเร็วเริ่มต้นตามที่ต้องการ ตัดประเด็นในส่วนของ</a:t>
            </a:r>
            <a:r>
              <a:rPr lang="th-TH" altLang="en-US" dirty="0" smtClean="0"/>
              <a:t>สถานการณ์</a:t>
            </a:r>
            <a:r>
              <a:rPr lang="th-TH" altLang="en-US" dirty="0"/>
              <a:t>ที่มีระยะทางวิ่ง </a:t>
            </a:r>
            <a:r>
              <a:rPr lang="en-US" altLang="en-US" dirty="0"/>
              <a:t>20 </a:t>
            </a:r>
            <a:r>
              <a:rPr lang="th-TH" altLang="en-US" dirty="0"/>
              <a:t>และ </a:t>
            </a:r>
            <a:r>
              <a:rPr lang="en-US" altLang="en-US" dirty="0"/>
              <a:t>40 m </a:t>
            </a:r>
            <a:r>
              <a:rPr lang="th-TH" altLang="en-US" dirty="0"/>
              <a:t>ออกไป เพราะไม่ตรงกับสถานที่เกิดเหตุ</a:t>
            </a:r>
          </a:p>
        </p:txBody>
      </p:sp>
    </p:spTree>
    <p:extLst>
      <p:ext uri="{BB962C8B-B14F-4D97-AF65-F5344CB8AC3E}">
        <p14:creationId xmlns:p14="http://schemas.microsoft.com/office/powerpoint/2010/main" val="71499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http://www.physics.usyd.edu.au/~cross/FORENSIC-PHYSICS/FALLING-FATALITIES.htm</a:t>
            </a:r>
          </a:p>
          <a:p>
            <a:r>
              <a:rPr lang="th-TH" dirty="0" smtClean="0"/>
              <a:t>แนวทางที่</a:t>
            </a:r>
            <a:r>
              <a:rPr lang="th-TH" baseline="0" dirty="0" smtClean="0"/>
              <a:t> 1 เป็นไปได้ในกรณีที่เป็นการตกแบบ </a:t>
            </a:r>
            <a:r>
              <a:rPr lang="en-US" baseline="0" dirty="0" smtClean="0"/>
              <a:t>free fall </a:t>
            </a:r>
            <a:r>
              <a:rPr lang="th-TH" baseline="0" dirty="0" smtClean="0"/>
              <a:t>โดยมี </a:t>
            </a:r>
            <a:r>
              <a:rPr lang="en-US" baseline="0" dirty="0" smtClean="0"/>
              <a:t>initial velocity </a:t>
            </a:r>
            <a:r>
              <a:rPr lang="th-TH" baseline="0" dirty="0" smtClean="0"/>
              <a:t>เป็น ศูนย์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ความเร็วต้นขึ้นกับวิธีการให้ได้มาซึ่งความเร็วต้น</a:t>
            </a:r>
            <a:r>
              <a:rPr lang="th-TH" baseline="0" dirty="0" smtClean="0"/>
              <a:t> เช่น ทิ้งตัวลงมา กระโดดลงมา วิ่ง หรือเดิน ถูกผลัก  ถูกขว้าง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running jump was launched after a </a:t>
            </a:r>
            <a:r>
              <a:rPr lang="en-US" dirty="0" err="1" smtClean="0"/>
              <a:t>prerunning</a:t>
            </a:r>
            <a:r>
              <a:rPr lang="en-US" dirty="0" smtClean="0"/>
              <a:t> for 20 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ข้อสังเกต  จากกราฟพบว่า</a:t>
            </a:r>
            <a:r>
              <a:rPr lang="th-TH" baseline="0" dirty="0" smtClean="0"/>
              <a:t> ผลของแรงต้านอากาศเริ่มเห็นชัดขึ้นเมื่อเวลาผ่านไปประมาณ 5 </a:t>
            </a:r>
            <a:r>
              <a:rPr lang="en-US" baseline="0" dirty="0" smtClean="0"/>
              <a:t>s</a:t>
            </a:r>
          </a:p>
          <a:p>
            <a:r>
              <a:rPr lang="th-TH" baseline="0" dirty="0" smtClean="0"/>
              <a:t>ซึ่งคิดเป็นระยะทางที่ตกลงมาประมา </a:t>
            </a:r>
            <a:r>
              <a:rPr lang="en-US" baseline="0" dirty="0" smtClean="0"/>
              <a:t>s = 1/2gt^2 = ½(9.8) 5^2=122.5 m </a:t>
            </a:r>
          </a:p>
          <a:p>
            <a:r>
              <a:rPr lang="th-TH" baseline="0" dirty="0" smtClean="0"/>
              <a:t>แสดงว่า </a:t>
            </a:r>
            <a:r>
              <a:rPr lang="en-US" baseline="0" dirty="0" smtClean="0"/>
              <a:t>free fall </a:t>
            </a:r>
            <a:r>
              <a:rPr lang="th-TH" baseline="0" dirty="0" smtClean="0"/>
              <a:t>ใช้ได้กับระยะตกที่ไม่เกิน 122.5 </a:t>
            </a:r>
            <a:r>
              <a:rPr lang="en-US" baseline="0" dirty="0" smtClean="0"/>
              <a:t>m </a:t>
            </a:r>
            <a:r>
              <a:rPr lang="th-TH" baseline="0" dirty="0" smtClean="0"/>
              <a:t>ซึ่งเทียบได้กับตึกประมาณ30 – </a:t>
            </a:r>
            <a:r>
              <a:rPr lang="th-TH" baseline="0" smtClean="0"/>
              <a:t>40  ชั้น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1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initial velocity of 9.15 m/s can be defined as the maximal value</a:t>
            </a:r>
            <a:r>
              <a:rPr lang="en-US" baseline="0" dirty="0" smtClean="0"/>
              <a:t> of a normal individual engaging in a fall with a pre-running acceleration before launch.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เมื่อไม่คิด </a:t>
            </a:r>
            <a:r>
              <a:rPr lang="en-US" dirty="0" smtClean="0"/>
              <a:t>air drag</a:t>
            </a:r>
            <a:r>
              <a:rPr lang="en-US" baseline="0" dirty="0" smtClean="0"/>
              <a:t> </a:t>
            </a:r>
            <a:r>
              <a:rPr lang="th-TH" baseline="0" dirty="0" smtClean="0"/>
              <a:t>ระยะทางในแนวแกน </a:t>
            </a:r>
            <a:r>
              <a:rPr lang="en-US" baseline="0" dirty="0" smtClean="0"/>
              <a:t>x </a:t>
            </a:r>
            <a:r>
              <a:rPr lang="th-TH" baseline="0" dirty="0" smtClean="0"/>
              <a:t>หาได้จากผลคูณระหว่างแรงในแนวแกน </a:t>
            </a:r>
            <a:r>
              <a:rPr lang="en-US" baseline="0" dirty="0" smtClean="0"/>
              <a:t>x </a:t>
            </a:r>
            <a:r>
              <a:rPr lang="th-TH" baseline="0" dirty="0" smtClean="0"/>
              <a:t>กับ เวลา </a:t>
            </a:r>
            <a:r>
              <a:rPr lang="en-US" baseline="0" dirty="0" smtClean="0"/>
              <a:t>t </a:t>
            </a:r>
          </a:p>
          <a:p>
            <a:r>
              <a:rPr lang="th-TH" baseline="0" dirty="0" smtClean="0"/>
              <a:t>ตามความสูงที่ให้มาคือ </a:t>
            </a:r>
            <a:r>
              <a:rPr lang="en-US" baseline="0" dirty="0" smtClean="0"/>
              <a:t>100 m </a:t>
            </a:r>
            <a:r>
              <a:rPr lang="th-TH" baseline="0" dirty="0" smtClean="0"/>
              <a:t>เวลาที่ใช้ในการตกประมาณ 4.5 </a:t>
            </a:r>
            <a:r>
              <a:rPr lang="en-US" baseline="0" dirty="0" smtClean="0"/>
              <a:t>s </a:t>
            </a:r>
            <a:r>
              <a:rPr lang="th-TH" baseline="0" dirty="0" smtClean="0"/>
              <a:t>ถ้า </a:t>
            </a:r>
            <a:r>
              <a:rPr lang="en-US" baseline="0" dirty="0" smtClean="0"/>
              <a:t>v = 9 m/s </a:t>
            </a:r>
            <a:r>
              <a:rPr lang="th-TH" baseline="0" dirty="0" smtClean="0"/>
              <a:t>จะได้ระยะทางในแนวแกน </a:t>
            </a:r>
            <a:r>
              <a:rPr lang="en-US" baseline="0" dirty="0" smtClean="0"/>
              <a:t>x </a:t>
            </a:r>
            <a:r>
              <a:rPr lang="th-TH" baseline="0" dirty="0" smtClean="0"/>
              <a:t>ประมาณ 40 </a:t>
            </a:r>
            <a:r>
              <a:rPr lang="en-US" baseline="0" dirty="0" smtClean="0"/>
              <a:t>m </a:t>
            </a:r>
          </a:p>
          <a:p>
            <a:r>
              <a:rPr lang="th-TH" baseline="0" dirty="0" smtClean="0"/>
              <a:t>ผลตรงนี้แสดงให้เห็นว่าด้วยความสูงขนาดนี้ผลของ </a:t>
            </a:r>
            <a:r>
              <a:rPr lang="en-US" baseline="0" dirty="0" smtClean="0"/>
              <a:t>air drag </a:t>
            </a:r>
            <a:r>
              <a:rPr lang="th-TH" baseline="0" dirty="0" smtClean="0"/>
              <a:t>มีต่อ ความเร่งไม่มาก  ดูจาก </a:t>
            </a:r>
            <a:r>
              <a:rPr lang="en-US" baseline="0" dirty="0" smtClean="0"/>
              <a:t>slide </a:t>
            </a:r>
            <a:r>
              <a:rPr lang="th-TH" baseline="0" dirty="0" smtClean="0"/>
              <a:t>ผลของ </a:t>
            </a:r>
            <a:r>
              <a:rPr lang="en-US" baseline="0" dirty="0" smtClean="0"/>
              <a:t>air drag </a:t>
            </a:r>
            <a:r>
              <a:rPr lang="th-TH" baseline="0" dirty="0" smtClean="0"/>
              <a:t>กับความเร็วและความเร่งใน </a:t>
            </a:r>
            <a:r>
              <a:rPr lang="en-US" baseline="0" dirty="0" smtClean="0"/>
              <a:t>slide </a:t>
            </a:r>
            <a:r>
              <a:rPr lang="th-TH" baseline="0" dirty="0" smtClean="0"/>
              <a:t>ก่อนหน้านี้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: A two-hand push of a normal individual to other individuals (70 kg of body weight) can generate an initial velocity up to 0.4 m/s.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initial velocity exceeding 9.15 m/s should be carefully evaluated for other reasonable explanation such as wind factor and inaccurate jumping point and impact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running jump was launched after a </a:t>
            </a:r>
            <a:r>
              <a:rPr lang="en-US" dirty="0" err="1" smtClean="0"/>
              <a:t>prerunning</a:t>
            </a:r>
            <a:r>
              <a:rPr lang="en-US" dirty="0" smtClean="0"/>
              <a:t> for 20 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CBD-8AC6-473A-88FA-4596D623DB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B6B5-A294-4445-8C8F-583EC82740C1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1DDF-B542-48BC-BE14-4537AEBD3F31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3D50-DB27-4A0A-9206-5A0DF41F3CFD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53E9-461E-4E95-9C78-F56F329EBE2D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B714-7ACF-4C47-8C72-D86C0A01D641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26F-DB30-45A4-AD2C-5A40D30699AB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D3F0-07E9-41DC-B6B7-28D857994B56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A0CB-34A4-4BFA-AA8D-01277F104825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3ABF-2758-439C-A525-A4533B7C8754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05B5-7617-44F7-862B-3BDF90DBCDDF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59C9-85BF-4463-9CCA-1B4F443AACBE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9FD9DD-765F-4328-89BB-515B56B612AD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4FC584-613A-4C66-9DB5-A1A66DF9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pearthrow2C.m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syd.edu.au/~cross/PUBLICATIONS/40.%20ForensicPhysics.pdf" TargetMode="External"/><Relationship Id="rId2" Type="http://schemas.openxmlformats.org/officeDocument/2006/relationships/hyperlink" Target="https://scholarlycommons.law.northwestern.edu/cgi/viewcontent.cgi?article=5322&amp;context=jcl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การตกจากที่สูง</a:t>
            </a:r>
            <a:r>
              <a:rPr lang="th-TH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h-TH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Falls from a height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August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in air (F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drag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 v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500399" y="1302601"/>
            <a:ext cx="6315791" cy="433600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914400" y="762000"/>
            <a:ext cx="7684238" cy="52361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3504" y="6147365"/>
            <a:ext cx="9378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http://www.batesville.k12.in.us/physics/APPhyNet/Dynamics/Newton's%20Laws/air_resistance/spsheet_solution.htm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2705" y="4310130"/>
            <a:ext cx="222697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velocity is approaching the terminal value.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Patterns of falling : running jump and standing jump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67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02961" y="1371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Prerunning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distance 20 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Horizontal velocity of running jump and standing   jump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studies were conducted by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thirteen athletes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test the standing jump and running jump.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68491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94360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9600" y="4267200"/>
            <a:ext cx="12954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4267200"/>
            <a:ext cx="12954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17638"/>
            <a:ext cx="77724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20" y="400070"/>
            <a:ext cx="5742760" cy="5229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604172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maximal horizontal movement of standing jump and running jump angles between 0 and 40 degrees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Discussion on the results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initial velocity exceeding 2.70 m/s becomes the criterion for the running jump that is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distinguishable from being pushed or slipping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falling from height.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initial velocity between 2.70 and 9.15 m/s supports a jumping activity with pre-running assistance  before the jump.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initial velocity lower than 2.70 m/s cannot be distinguish between suicide, homicide or accident.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159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Review of the paper #2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666222"/>
            <a:ext cx="8229600" cy="285574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concept of free fall was applied.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environmental factors such as air drag and wind  were ignored.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Horizontal launch speeds from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running jump, standing jump, diving and spear throwing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studied and analyzed.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4321"/>
            <a:ext cx="9102747" cy="2631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1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90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launch speeds from diving and running jumps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52596" y="1866900"/>
            <a:ext cx="3352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Subjects are four adult females.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events are composed of diving (head first), jumping (feet first) after run ups and sprinting over a distance without jumping at the end.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9" y="1423884"/>
            <a:ext cx="5483807" cy="46846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95400" y="3962400"/>
            <a:ext cx="3810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6149" y="590851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85900" y="5334000"/>
            <a:ext cx="0" cy="625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396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Spear throw speed experiment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>
            <a:hlinkClick r:id="rId3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968296"/>
            <a:ext cx="5035296" cy="4938230"/>
          </a:xfrm>
        </p:spPr>
      </p:pic>
      <p:sp>
        <p:nvSpPr>
          <p:cNvPr id="6" name="TextBox 5"/>
          <p:cNvSpPr txBox="1"/>
          <p:nvPr/>
        </p:nvSpPr>
        <p:spPr>
          <a:xfrm>
            <a:off x="5410200" y="12192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head-first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throw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shoulder height, in line with the woman’s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mass would result in maximum launch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speed, without energy loss due to rotation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speed was found up to about 4.8 m/s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8871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http://www.physics.usyd.edu.au/~cross/FORENSIC-PHYSICS/WOODTRIAL.htm</a:t>
            </a:r>
          </a:p>
        </p:txBody>
      </p:sp>
    </p:spTree>
    <p:extLst>
      <p:ext uri="{BB962C8B-B14F-4D97-AF65-F5344CB8AC3E}">
        <p14:creationId xmlns:p14="http://schemas.microsoft.com/office/powerpoint/2010/main" val="26597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Spear throwing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Spearthrow2C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838200"/>
            <a:ext cx="6333066" cy="5181600"/>
          </a:xfrm>
        </p:spPr>
      </p:pic>
    </p:spTree>
    <p:extLst>
      <p:ext uri="{BB962C8B-B14F-4D97-AF65-F5344CB8AC3E}">
        <p14:creationId xmlns:p14="http://schemas.microsoft.com/office/powerpoint/2010/main" val="5504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case study : The cliff fall fatality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62400" y="1447800"/>
            <a:ext cx="4953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 shows how horizontal distance and height information, when combined with other physical data, might be used to distinguish between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 and homicide.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1995, a slim woman was found a large distance of 11.8 m out from a base of a vertical 30 m cliff,  wedged head first in a deep cavity formed by a large rocks at the base of the cliff.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1524000"/>
            <a:ext cx="29543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621030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http</a:t>
            </a:r>
            <a:r>
              <a:rPr lang="th-TH" altLang="en-US" dirty="0">
                <a:latin typeface="Times New Roman" panose="02020603050405020304" pitchFamily="18" charset="0"/>
              </a:rPr>
              <a:t>://</a:t>
            </a:r>
            <a:r>
              <a:rPr lang="en-US" altLang="en-US" dirty="0">
                <a:latin typeface="Times New Roman" panose="02020603050405020304" pitchFamily="18" charset="0"/>
              </a:rPr>
              <a:t>www</a:t>
            </a:r>
            <a:r>
              <a:rPr lang="th-TH" altLang="en-US" dirty="0">
                <a:latin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</a:rPr>
              <a:t>physics</a:t>
            </a:r>
            <a:r>
              <a:rPr lang="th-TH" altLang="en-US" dirty="0">
                <a:latin typeface="Times New Roman" panose="02020603050405020304" pitchFamily="18" charset="0"/>
              </a:rPr>
              <a:t>.</a:t>
            </a:r>
            <a:r>
              <a:rPr lang="en-US" altLang="en-US" dirty="0" err="1">
                <a:latin typeface="Times New Roman" panose="02020603050405020304" pitchFamily="18" charset="0"/>
              </a:rPr>
              <a:t>usyd</a:t>
            </a:r>
            <a:r>
              <a:rPr lang="th-TH" altLang="en-US" dirty="0">
                <a:latin typeface="Times New Roman" panose="02020603050405020304" pitchFamily="18" charset="0"/>
              </a:rPr>
              <a:t>.</a:t>
            </a:r>
            <a:r>
              <a:rPr lang="en-US" altLang="en-US" dirty="0" err="1">
                <a:latin typeface="Times New Roman" panose="02020603050405020304" pitchFamily="18" charset="0"/>
              </a:rPr>
              <a:t>edu</a:t>
            </a:r>
            <a:r>
              <a:rPr lang="th-TH" altLang="en-US" dirty="0">
                <a:latin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</a:rPr>
              <a:t>au</a:t>
            </a:r>
            <a:r>
              <a:rPr lang="th-TH" altLang="en-US" dirty="0">
                <a:latin typeface="Times New Roman" panose="02020603050405020304" pitchFamily="18" charset="0"/>
              </a:rPr>
              <a:t>/</a:t>
            </a:r>
            <a:r>
              <a:rPr lang="en-US" altLang="en-US" dirty="0">
                <a:latin typeface="Times New Roman" panose="02020603050405020304" pitchFamily="18" charset="0"/>
              </a:rPr>
              <a:t>~cross</a:t>
            </a:r>
            <a:r>
              <a:rPr lang="th-TH" altLang="en-US" dirty="0">
                <a:latin typeface="Times New Roman" panose="02020603050405020304" pitchFamily="18" charset="0"/>
              </a:rPr>
              <a:t>/</a:t>
            </a:r>
            <a:r>
              <a:rPr lang="en-US" altLang="en-US" dirty="0">
                <a:latin typeface="Times New Roman" panose="02020603050405020304" pitchFamily="18" charset="0"/>
              </a:rPr>
              <a:t>FORENSIC</a:t>
            </a:r>
            <a:r>
              <a:rPr lang="th-TH" altLang="en-US" dirty="0">
                <a:latin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</a:rPr>
              <a:t>PHYSICS</a:t>
            </a:r>
            <a:r>
              <a:rPr lang="th-TH" altLang="en-US" dirty="0">
                <a:latin typeface="Times New Roman" panose="02020603050405020304" pitchFamily="18" charset="0"/>
              </a:rPr>
              <a:t>/</a:t>
            </a:r>
            <a:r>
              <a:rPr lang="en-US" altLang="en-US" dirty="0">
                <a:latin typeface="Times New Roman" panose="02020603050405020304" pitchFamily="18" charset="0"/>
              </a:rPr>
              <a:t>FALLING</a:t>
            </a:r>
            <a:r>
              <a:rPr lang="th-TH" altLang="en-US" dirty="0">
                <a:latin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</a:rPr>
              <a:t>FATALITIES</a:t>
            </a:r>
            <a:r>
              <a:rPr lang="th-TH" altLang="en-US" dirty="0">
                <a:latin typeface="Times New Roman" panose="02020603050405020304" pitchFamily="18" charset="0"/>
              </a:rPr>
              <a:t>.</a:t>
            </a:r>
            <a:r>
              <a:rPr lang="en-US" altLang="en-US" dirty="0" err="1">
                <a:latin typeface="Times New Roman" panose="02020603050405020304" pitchFamily="18" charset="0"/>
              </a:rPr>
              <a:t>htm</a:t>
            </a:r>
            <a:endParaRPr lang="th-TH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5074" y="1295400"/>
            <a:ext cx="8769096" cy="12192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การตกจากที่สูงอาจมีสาเหตุมาจาก  </a:t>
            </a: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อุบัติเหตุ    ฆ่าตัวตาย </a:t>
            </a:r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 ฆาตกรรม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05754"/>
              </p:ext>
            </p:extLst>
          </p:nvPr>
        </p:nvGraphicFramePr>
        <p:xfrm>
          <a:off x="726093" y="1929580"/>
          <a:ext cx="762715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703"/>
                <a:gridCol w="2257703"/>
                <a:gridCol w="31117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อุบัติเหตุ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accident</a:t>
                      </a:r>
                      <a:endParaRPr lang="en-US" sz="2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ฆ่าตัวตาย</a:t>
                      </a:r>
                      <a:endParaRPr lang="en-US" sz="28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suicide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ฆาตกรรม</a:t>
                      </a:r>
                      <a:endParaRPr lang="en-US" sz="28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homicide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fall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Slip</a:t>
                      </a: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 (+jump)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(+jump)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Jump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Push from behind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Throw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304" y="4794700"/>
            <a:ext cx="8786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ปัจจัยที่มีผลต่อระยะใกล้ หรือ ไกลของตำแหน่งที่พบร่างผู้ตาย คือ ความเร็วต้นในการตก  มุมในการตก  ความสูงของจุดที่ตกลงมา  แรงต้านอากาศ และ ความเร็วลม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เป็นต้น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C0F06-297E-44A6-A53C-0567C20AB980}" type="slidenum">
              <a:rPr lang="en-US" altLang="en-US"/>
              <a:pPr/>
              <a:t>20</a:t>
            </a:fld>
            <a:endParaRPr lang="th-TH" altLang="en-US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Oval 5"/>
          <p:cNvSpPr>
            <a:spLocks noChangeArrowheads="1"/>
          </p:cNvSpPr>
          <p:nvPr/>
        </p:nvSpPr>
        <p:spPr bwMode="auto">
          <a:xfrm>
            <a:off x="3962400" y="5257800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4648200" y="5715000"/>
            <a:ext cx="1828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497638" y="3980177"/>
            <a:ext cx="23215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woman body was landed at unusually large distance form the cliff.</a:t>
            </a:r>
            <a:endParaRPr lang="th-TH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5938603" y="533400"/>
            <a:ext cx="320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“</a:t>
            </a:r>
            <a:r>
              <a:rPr lang="en-US" altLang="en-US" sz="2800" dirty="0">
                <a:latin typeface="Times New Roman" panose="02020603050405020304" pitchFamily="18" charset="0"/>
              </a:rPr>
              <a:t>The Gap”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: a notorious suicide spot at </a:t>
            </a:r>
            <a:r>
              <a:rPr lang="th-TH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Watson bay,</a:t>
            </a:r>
            <a:r>
              <a:rPr lang="th-TH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Sydney, Australia </a:t>
            </a:r>
            <a:endParaRPr lang="th-TH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EBD7B-F8DB-4A71-A30E-E1C828DA5079}" type="slidenum">
              <a:rPr lang="en-US" altLang="en-US"/>
              <a:pPr/>
              <a:t>21</a:t>
            </a:fld>
            <a:endParaRPr lang="th-TH" altLang="en-US"/>
          </a:p>
        </p:txBody>
      </p:sp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3">
            <a:lum bright="3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Top view of</a:t>
            </a:r>
            <a:r>
              <a:rPr lang="th-TH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The Gap</a:t>
            </a:r>
            <a:endParaRPr lang="th-TH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5791200" y="1752600"/>
            <a:ext cx="12192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096000" y="23188"/>
            <a:ext cx="24384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Suspect launch spot</a:t>
            </a:r>
            <a:endParaRPr lang="th-TH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H="1">
            <a:off x="6477000" y="990600"/>
            <a:ext cx="304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21727" y="2893219"/>
            <a:ext cx="914400" cy="685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3745" y="365774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point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8F9D7-AD26-42D5-AF20-E3F2AD1743C0}" type="slidenum">
              <a:rPr lang="en-US" altLang="en-US"/>
              <a:pPr/>
              <a:t>22</a:t>
            </a:fld>
            <a:endParaRPr lang="th-TH" altLang="en-US"/>
          </a:p>
        </p:txBody>
      </p:sp>
      <p:pic>
        <p:nvPicPr>
          <p:cNvPr id="126983" name="Picture 7" descr="traje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62674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alculation</a:t>
            </a:r>
            <a:endParaRPr lang="th-TH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762000"/>
            <a:ext cx="4495800" cy="51054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fall time T is given by       H = gT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/2;i.e. 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2.5 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the air drag is neglected, the horizontal distance is </a:t>
            </a:r>
            <a:r>
              <a:rPr lang="th-TH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/t.</a:t>
            </a:r>
            <a:endParaRPr lang="th-TH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the crime scene: cliff height = 30 m and horizontal landing distance = 11.8 m.</a:t>
            </a:r>
          </a:p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h-TH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4.8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indicates a high launch speed.</a:t>
            </a:r>
            <a:endParaRPr lang="th-TH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th-TH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1D86-9EBC-4FE9-84F9-DA6ECF3D81CD}" type="slidenum">
              <a:rPr lang="en-US" altLang="en-US"/>
              <a:pPr/>
              <a:t>23</a:t>
            </a:fld>
            <a:endParaRPr lang="th-TH" altLang="en-US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5" y="-139890"/>
            <a:ext cx="576103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573381" y="883693"/>
            <a:ext cx="35814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h-TH" altLang="en-US" sz="2800" dirty="0"/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drops refer to cliff heights at various locations.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two landing points B and P were in doubt.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launch speeds for possible landing points 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point B from E =  5.8 m/s,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point B from C = 4.1 m/s,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point P from L =  4.8 m/s.</a:t>
            </a:r>
          </a:p>
          <a:p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457200" y="685800"/>
            <a:ext cx="12954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52400" y="0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point</a:t>
            </a:r>
            <a:endParaRPr lang="th-TH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838200" y="3810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5" name="Oval 11"/>
          <p:cNvSpPr>
            <a:spLocks noChangeArrowheads="1"/>
          </p:cNvSpPr>
          <p:nvPr/>
        </p:nvSpPr>
        <p:spPr bwMode="auto">
          <a:xfrm>
            <a:off x="2520719" y="1455761"/>
            <a:ext cx="41371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3395484" y="2486048"/>
            <a:ext cx="2022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Landing point</a:t>
            </a:r>
            <a:endParaRPr lang="th-TH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H="1" flipV="1">
            <a:off x="2896203" y="1766132"/>
            <a:ext cx="1066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799" y="259556"/>
            <a:ext cx="339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view of cliff top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CEF52-E692-499E-9F23-EEDA244B983D}" type="slidenum">
              <a:rPr lang="en-US" altLang="en-US"/>
              <a:pPr/>
              <a:t>24</a:t>
            </a:fld>
            <a:endParaRPr lang="th-TH" alt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03505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th-TH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597025" y="4135438"/>
            <a:ext cx="1487488" cy="5064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089650" y="4151313"/>
            <a:ext cx="1487488" cy="4778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1050925" y="2565400"/>
            <a:ext cx="723900" cy="560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5529263" y="2376488"/>
            <a:ext cx="723900" cy="560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774825" y="4419600"/>
            <a:ext cx="1309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522235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available distance as in the scene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95400" y="4489451"/>
            <a:ext cx="479425" cy="732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correct identification of the landing point, 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spear throw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gave a throw speed up to 4.85 m/s.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considered to account for the possibility that the decedent was thrown from the cliff top in a manner that resulted in a head-first landing.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distance and height information, when combined with other physical data, might be used to distinguish different manners of the cliff fall.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Rizer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“A Person Falls from a Window”, 56 J. Crim. L. Criminology&amp; Police Sci.366 (1965).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scholarlycommons.law.northwestern.edu/cgi/viewcontent.cgi?article=5322&amp;context=jclc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P Shaw and S Y Hsu, “Horizontal Distance and Height Determining Falling Pattern”, J Forensic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1998;43(4): 765-722.</a:t>
            </a:r>
          </a:p>
          <a:p>
            <a:pPr marL="514350" indent="-514350">
              <a:buAutoNum type="arabicPeriod" startAt="2"/>
            </a:pPr>
            <a:r>
              <a:rPr lang="en-US" dirty="0">
                <a:hlinkClick r:id="rId3"/>
              </a:rPr>
              <a:t>http://www.physics.usyd.edu.au/~cross/PUBLICATIONS/40.%</a:t>
            </a:r>
            <a:r>
              <a:rPr lang="en-US" dirty="0" smtClean="0">
                <a:hlinkClick r:id="rId3"/>
              </a:rPr>
              <a:t>20ForensicPhysics.pdf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(Title : Forensic Physics : Falling from a height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	Prof Rod Cross)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07655"/>
            <a:ext cx="4191000" cy="78294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แนวทางการตกจากที่สูงของวัตถุ</a:t>
            </a:r>
            <a:endParaRPr lang="en-US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 descr="http://www.physics.usyd.edu.au/%7Ecross/FORENSIC-PHYSICS/FALLING-FATALITIES_files/image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"/>
            <a:ext cx="44196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32460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http://www.physics.usyd.edu.au/~cross/FORENSIC-PHYSICS/FALLING-FATALITIES.htm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90600"/>
            <a:ext cx="4885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แนวทางที่ 3 เป็นไปตามหลักการทางฟิสิกส์ของการเคลื่อนที่แบบ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projectile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เมื่อไม่คิดแรงต้านอากาศ เวลา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ในการตกอย่างอิสระหาได้จาก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t = (2Height/g)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1/2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Horizontal distance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หาได้จากผลคูณระหว่าง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ความเร็วต้นในแนวแกน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  (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ในที่นี้กำหนดให้เป็น 5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m/s)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4419600"/>
            <a:ext cx="2133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94481"/>
            <a:ext cx="8311896" cy="86836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การเคลื่อนที่แบบ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projectile (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ไม่คิดผลของแรงต้านอากาศและลม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53000" y="1090139"/>
            <a:ext cx="403860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Horizontal distance D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ซึ่งบอกถึง </a:t>
            </a:r>
            <a:r>
              <a:rPr lang="en-US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impact point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ขึ้นกับ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initial velocity 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ox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และเวลาที่ลอยอยู่ในอากาศ</a:t>
            </a:r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 = 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ox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.t</a:t>
            </a:r>
            <a:endParaRPr lang="en-US" sz="2800" baseline="30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ดังนั้นความสูงเป็นตัวกำหนดเวลา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มีผลต่อท่าทางขณะตก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ถ้าเราเดินด้วยความเร็วปรกติจากชั้น 5 ของตึกฟิสิกส์และตกลงไป ระยะ </a:t>
            </a:r>
            <a:r>
              <a:rPr lang="en-US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 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มีค่าประมาณเท่าใด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เกิดอะไรขึ้นถ้ามีความเร็วเริ่มต้นทั้งในแนวระดับและแนวดิ่ง</a:t>
            </a:r>
            <a:r>
              <a:rPr lang="en-US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en-US" sz="2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 descr="Projectile traje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0" y="1953262"/>
            <a:ext cx="4251308" cy="2743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921224" y="6254234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http://myslu.stlawu.edu/~jmil/physics/labs/151_lab/html/gun.shtml</a:t>
            </a:r>
          </a:p>
        </p:txBody>
      </p:sp>
    </p:spTree>
    <p:extLst>
      <p:ext uri="{BB962C8B-B14F-4D97-AF65-F5344CB8AC3E}">
        <p14:creationId xmlns:p14="http://schemas.microsoft.com/office/powerpoint/2010/main" val="1152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8" y="82481"/>
            <a:ext cx="6594905" cy="201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9" y="2158793"/>
            <a:ext cx="7793931" cy="43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5306165" cy="3115110"/>
          </a:xfrm>
        </p:spPr>
      </p:pic>
      <p:sp>
        <p:nvSpPr>
          <p:cNvPr id="10" name="Rectangle 9"/>
          <p:cNvSpPr/>
          <p:nvPr/>
        </p:nvSpPr>
        <p:spPr>
          <a:xfrm>
            <a:off x="1676400" y="6172769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https://ngsir.netfirms.com/englishhtm/ThrowABall.htm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0264" y="228600"/>
            <a:ext cx="8311896" cy="868362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การเคลื่อนที่แบบ </a:t>
            </a:r>
            <a:r>
              <a:rPr lang="en-US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projectile (</a:t>
            </a:r>
            <a:r>
              <a:rPr lang="th-TH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ไม่คิดผลของแรงต้านอากาศและลม</a:t>
            </a:r>
            <a:r>
              <a:rPr lang="en-US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295400"/>
            <a:ext cx="449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พิจารณากรณีที่แนวการกระโดดทำมุม </a:t>
            </a:r>
            <a:r>
              <a:rPr lang="th-TH" sz="2800" dirty="0" smtClean="0">
                <a:sym typeface="Symbol" panose="05050102010706020507" pitchFamily="18" charset="2"/>
              </a:rPr>
              <a:t> กับแนวระดับ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ถ้ากระโดดด้วยขนาดความเร็วเท่าเดิมแต่ทำมุม </a:t>
            </a:r>
            <a:r>
              <a:rPr lang="en-US" sz="2800" dirty="0" smtClean="0">
                <a:sym typeface="Symbol" panose="05050102010706020507" pitchFamily="18" charset="2"/>
              </a:rPr>
              <a:t> </a:t>
            </a:r>
            <a:r>
              <a:rPr lang="th-TH" sz="2800" dirty="0" smtClean="0">
                <a:sym typeface="Symbol" panose="05050102010706020507" pitchFamily="18" charset="2"/>
              </a:rPr>
              <a:t>กับ</a:t>
            </a:r>
            <a:r>
              <a:rPr lang="th-TH" sz="2800" dirty="0" smtClean="0"/>
              <a:t>แนวระดับและที่ระดับความความสูงเดียวกับตอนที่แล้ว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ต้องการทราบว่า </a:t>
            </a:r>
            <a:r>
              <a:rPr lang="en-US" sz="2800" dirty="0" smtClean="0"/>
              <a:t>horizontal distance </a:t>
            </a:r>
            <a:r>
              <a:rPr lang="th-TH" sz="2800" dirty="0" smtClean="0"/>
              <a:t>จะเหมือนหรือต่างกันอย่างไร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2695783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Hmax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4904" y="2695783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904" y="5170987"/>
            <a:ext cx="818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Horizontal distance D </a:t>
            </a:r>
            <a:r>
              <a:rPr lang="th-TH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ขึ้นกับความเร็วต้น </a:t>
            </a:r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ในแนวระดับ</a:t>
            </a:r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เวลา และมุม</a:t>
            </a:r>
            <a:r>
              <a:rPr lang="th-TH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Symbol" panose="05050102010706020507" pitchFamily="18" charset="2"/>
              </a:rPr>
              <a:t></a:t>
            </a:r>
            <a:endParaRPr lang="en-US" sz="32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86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3733800"/>
            <a:ext cx="8305800" cy="2743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death of a person who dies by falling from a window may often be considered a suicide, unless it is quite evident that the fall was accidental or homicidal.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16" y="1773737"/>
            <a:ext cx="8672513" cy="137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7659"/>
            <a:ext cx="9102747" cy="2631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6134" y="60634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research articles on falling from a height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47482" y="1748818"/>
            <a:ext cx="6096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5049" y="3989408"/>
            <a:ext cx="6096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159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Review of the paper #1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173446"/>
            <a:ext cx="8229600" cy="2348524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concept of free fall was applied.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environmental factors such as air drag and wind  were ignored.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falling patterns namely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running jump and standing jump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studied and analyzed.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4321"/>
            <a:ext cx="9143999" cy="295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C584-613A-4C66-9DB5-A1A66DF9F9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2362</TotalTime>
  <Words>1863</Words>
  <Application>Microsoft Office PowerPoint</Application>
  <PresentationFormat>On-screen Show (4:3)</PresentationFormat>
  <Paragraphs>185</Paragraphs>
  <Slides>26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Angsana New</vt:lpstr>
      <vt:lpstr>AngsanaUPC</vt:lpstr>
      <vt:lpstr>Arial</vt:lpstr>
      <vt:lpstr>Calibri</vt:lpstr>
      <vt:lpstr>Cordia New</vt:lpstr>
      <vt:lpstr>EucrosiaUPC</vt:lpstr>
      <vt:lpstr>Franklin Gothic Book</vt:lpstr>
      <vt:lpstr>LilyUPC</vt:lpstr>
      <vt:lpstr>Perpetua</vt:lpstr>
      <vt:lpstr>Symbol</vt:lpstr>
      <vt:lpstr>Times New Roman</vt:lpstr>
      <vt:lpstr>Wingdings 2</vt:lpstr>
      <vt:lpstr>Equity</vt:lpstr>
      <vt:lpstr>การตกจากที่สูง Falls from a height</vt:lpstr>
      <vt:lpstr>Introduction</vt:lpstr>
      <vt:lpstr>แนวทางการตกจากที่สูงของวัตถุ</vt:lpstr>
      <vt:lpstr>การเคลื่อนที่แบบ projectile (ไม่คิดผลของแรงต้านอากาศและลม) </vt:lpstr>
      <vt:lpstr>PowerPoint Presentation</vt:lpstr>
      <vt:lpstr>PowerPoint Presentation</vt:lpstr>
      <vt:lpstr>PowerPoint Presentation</vt:lpstr>
      <vt:lpstr>PowerPoint Presentation</vt:lpstr>
      <vt:lpstr>Review of the paper #1</vt:lpstr>
      <vt:lpstr>Falling in air (Fair drag  v2)</vt:lpstr>
      <vt:lpstr>Patterns of falling : running jump and standing jump</vt:lpstr>
      <vt:lpstr>Horizontal velocity of running jump and standing   jump</vt:lpstr>
      <vt:lpstr>PowerPoint Presentation</vt:lpstr>
      <vt:lpstr>Discussion on the results</vt:lpstr>
      <vt:lpstr>Review of the paper #2</vt:lpstr>
      <vt:lpstr>Horizontal launch speeds from diving and running jumps</vt:lpstr>
      <vt:lpstr>Spear throw speed experiment</vt:lpstr>
      <vt:lpstr>Spear throwing</vt:lpstr>
      <vt:lpstr>A case study : The cliff fall fatality</vt:lpstr>
      <vt:lpstr>PowerPoint Presentation</vt:lpstr>
      <vt:lpstr>PowerPoint Presentation</vt:lpstr>
      <vt:lpstr>Calculation</vt:lpstr>
      <vt:lpstr>PowerPoint Presentation</vt:lpstr>
      <vt:lpstr>Experimental results</vt:lpstr>
      <vt:lpstr>Conclusions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from a height</dc:title>
  <dc:creator>Ratchapak</dc:creator>
  <cp:lastModifiedBy>rachapak.chi@gmail.com</cp:lastModifiedBy>
  <cp:revision>202</cp:revision>
  <dcterms:created xsi:type="dcterms:W3CDTF">2012-11-12T10:33:34Z</dcterms:created>
  <dcterms:modified xsi:type="dcterms:W3CDTF">2019-08-28T01:16:05Z</dcterms:modified>
</cp:coreProperties>
</file>